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63" r:id="rId5"/>
    <p:sldId id="302" r:id="rId6"/>
    <p:sldId id="301" r:id="rId7"/>
    <p:sldId id="312" r:id="rId8"/>
    <p:sldId id="311" r:id="rId9"/>
    <p:sldId id="264" r:id="rId10"/>
    <p:sldId id="303" r:id="rId11"/>
    <p:sldId id="265" r:id="rId12"/>
    <p:sldId id="266" r:id="rId13"/>
    <p:sldId id="307" r:id="rId14"/>
    <p:sldId id="273" r:id="rId15"/>
    <p:sldId id="305" r:id="rId16"/>
    <p:sldId id="267" r:id="rId17"/>
    <p:sldId id="268" r:id="rId18"/>
    <p:sldId id="295" r:id="rId19"/>
    <p:sldId id="270" r:id="rId20"/>
    <p:sldId id="271" r:id="rId21"/>
    <p:sldId id="308" r:id="rId22"/>
    <p:sldId id="272" r:id="rId23"/>
    <p:sldId id="310" r:id="rId24"/>
    <p:sldId id="277" r:id="rId25"/>
    <p:sldId id="278" r:id="rId26"/>
    <p:sldId id="283" r:id="rId27"/>
    <p:sldId id="282" r:id="rId28"/>
    <p:sldId id="287" r:id="rId29"/>
    <p:sldId id="279" r:id="rId30"/>
    <p:sldId id="299" r:id="rId31"/>
    <p:sldId id="290" r:id="rId32"/>
    <p:sldId id="296" r:id="rId33"/>
    <p:sldId id="288" r:id="rId34"/>
    <p:sldId id="297" r:id="rId35"/>
    <p:sldId id="289" r:id="rId36"/>
    <p:sldId id="298" r:id="rId37"/>
    <p:sldId id="291" r:id="rId38"/>
    <p:sldId id="292" r:id="rId3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"/>
      </a:defRPr>
    </a:lvl1pPr>
    <a:lvl2pPr algn="ctr" defTabSz="584200">
      <a:defRPr sz="3600">
        <a:latin typeface="+mn-lt"/>
        <a:ea typeface="+mn-ea"/>
        <a:cs typeface="+mn-cs"/>
        <a:sym typeface="Helvetica Neue"/>
      </a:defRPr>
    </a:lvl2pPr>
    <a:lvl3pPr algn="ctr" defTabSz="584200">
      <a:defRPr sz="3600">
        <a:latin typeface="+mn-lt"/>
        <a:ea typeface="+mn-ea"/>
        <a:cs typeface="+mn-cs"/>
        <a:sym typeface="Helvetica Neue"/>
      </a:defRPr>
    </a:lvl3pPr>
    <a:lvl4pPr algn="ctr" defTabSz="584200">
      <a:defRPr sz="3600">
        <a:latin typeface="+mn-lt"/>
        <a:ea typeface="+mn-ea"/>
        <a:cs typeface="+mn-cs"/>
        <a:sym typeface="Helvetica Neue"/>
      </a:defRPr>
    </a:lvl4pPr>
    <a:lvl5pPr algn="ctr" defTabSz="584200">
      <a:defRPr sz="3600">
        <a:latin typeface="+mn-lt"/>
        <a:ea typeface="+mn-ea"/>
        <a:cs typeface="+mn-cs"/>
        <a:sym typeface="Helvetica Neue"/>
      </a:defRPr>
    </a:lvl5pPr>
    <a:lvl6pPr algn="ctr" defTabSz="584200">
      <a:defRPr sz="3600">
        <a:latin typeface="+mn-lt"/>
        <a:ea typeface="+mn-ea"/>
        <a:cs typeface="+mn-cs"/>
        <a:sym typeface="Helvetica Neue"/>
      </a:defRPr>
    </a:lvl6pPr>
    <a:lvl7pPr algn="ctr" defTabSz="584200">
      <a:defRPr sz="3600">
        <a:latin typeface="+mn-lt"/>
        <a:ea typeface="+mn-ea"/>
        <a:cs typeface="+mn-cs"/>
        <a:sym typeface="Helvetica Neue"/>
      </a:defRPr>
    </a:lvl7pPr>
    <a:lvl8pPr algn="ctr" defTabSz="584200">
      <a:defRPr sz="3600">
        <a:latin typeface="+mn-lt"/>
        <a:ea typeface="+mn-ea"/>
        <a:cs typeface="+mn-cs"/>
        <a:sym typeface="Helvetica Neue"/>
      </a:defRPr>
    </a:lvl8pPr>
    <a:lvl9pPr algn="ctr" defTabSz="584200">
      <a:defRPr sz="3600"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>
        <p:scale>
          <a:sx n="60" d="100"/>
          <a:sy n="60" d="100"/>
        </p:scale>
        <p:origin x="-1387" y="-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368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913" tIns="44956" rIns="89913" bIns="44956"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059" y="8685626"/>
            <a:ext cx="2971385" cy="456809"/>
          </a:xfrm>
          <a:prstGeom prst="rect">
            <a:avLst/>
          </a:prstGeom>
        </p:spPr>
        <p:txBody>
          <a:bodyPr lIns="89913" tIns="44956" rIns="89913" bIns="44956"/>
          <a:lstStyle/>
          <a:p>
            <a:pPr>
              <a:defRPr/>
            </a:pPr>
            <a:fld id="{E71437F8-B739-4774-AC16-7C0FA71CA78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913" tIns="44956" rIns="89913" bIns="44956"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059" y="8685626"/>
            <a:ext cx="2971385" cy="456809"/>
          </a:xfrm>
          <a:prstGeom prst="rect">
            <a:avLst/>
          </a:prstGeom>
        </p:spPr>
        <p:txBody>
          <a:bodyPr lIns="89913" tIns="44956" rIns="89913" bIns="44956"/>
          <a:lstStyle/>
          <a:p>
            <a:pPr>
              <a:defRPr/>
            </a:pPr>
            <a:fld id="{D5AB58FA-5081-4A5E-9AD7-DFBDF32DC73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635054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cap="all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0" y="9062721"/>
            <a:ext cx="13004800" cy="699911"/>
            <a:chOff x="0" y="5805106"/>
            <a:chExt cx="9144000" cy="1059980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687513" y="5852976"/>
              <a:ext cx="7456487" cy="519732"/>
            </a:xfrm>
            <a:custGeom>
              <a:avLst/>
              <a:gdLst>
                <a:gd name="T0" fmla="*/ 2147483647 w 4697"/>
                <a:gd name="T1" fmla="*/ 0 h 367"/>
                <a:gd name="T2" fmla="*/ 2147483647 w 4697"/>
                <a:gd name="T3" fmla="*/ 733821931 h 367"/>
                <a:gd name="T4" fmla="*/ 0 w 4697"/>
                <a:gd name="T5" fmla="*/ 435893705 h 367"/>
                <a:gd name="T6" fmla="*/ 2147483647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E558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5805106"/>
              <a:ext cx="9144000" cy="105998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solidFill>
                <a:schemeClr val="accent1"/>
              </a:solidFill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861974" y="9114650"/>
            <a:ext cx="243614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2298116" y="9114650"/>
            <a:ext cx="521546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  <a:extLst/>
          </a:lstStyle>
          <a:p>
            <a:pPr>
              <a:defRPr/>
            </a:pPr>
            <a:fld id="{48FAE3C8-3F61-49F0-8EC2-1EEC6A408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6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499" y="-139700"/>
            <a:ext cx="11099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900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019300"/>
            <a:ext cx="11099800" cy="745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1pPr>
      <a:lvl2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2pPr>
      <a:lvl3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3pPr>
      <a:lvl4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4pPr>
      <a:lvl5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5pPr>
      <a:lvl6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6pPr>
      <a:lvl7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7pPr>
      <a:lvl8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8pPr>
      <a:lvl9pPr algn="ctr" defTabSz="584200">
        <a:defRPr sz="5900" cap="all">
          <a:solidFill>
            <a:srgbClr val="FFFFFF"/>
          </a:solidFill>
          <a:latin typeface="Helvetica Condensed Bold"/>
          <a:ea typeface="Helvetica Condensed Bold"/>
          <a:cs typeface="Helvetica Condensed Bold"/>
          <a:sym typeface="Helvetica Condensed Bold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016000" y="1638300"/>
            <a:ext cx="8305800" cy="2552700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426466">
              <a:defRPr sz="5800"/>
            </a:lvl1pPr>
          </a:lstStyle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lang="en-US" sz="5800" cap="all" dirty="0" smtClean="0">
                <a:solidFill>
                  <a:srgbClr val="FFFFFF"/>
                </a:solidFill>
              </a:rPr>
              <a:t>Optical Filters for Life science applications</a:t>
            </a:r>
            <a:endParaRPr sz="5800" cap="all" dirty="0">
              <a:solidFill>
                <a:srgbClr val="FFFFFF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569200" y="7924800"/>
            <a:ext cx="4200228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defRPr sz="1800"/>
            </a:pPr>
            <a:r>
              <a:rPr lang="en-US" sz="4200" dirty="0" smtClean="0">
                <a:solidFill>
                  <a:srgbClr val="FFFFFF"/>
                </a:solidFill>
                <a:latin typeface="Helvetica Condensed Bold"/>
                <a:ea typeface="Helvetica Condensed Bold"/>
                <a:cs typeface="Helvetica Condensed Bold"/>
                <a:sym typeface="Helvetica Condensed Bold"/>
              </a:rPr>
              <a:t>Mike Scobey</a:t>
            </a:r>
          </a:p>
          <a:p>
            <a:pPr lvl="0" algn="l">
              <a:defRPr sz="1800"/>
            </a:pPr>
            <a:r>
              <a:rPr lang="en-US" sz="3900" dirty="0" smtClean="0">
                <a:solidFill>
                  <a:srgbClr val="FFFFFF"/>
                </a:solidFill>
                <a:latin typeface="Helvetica Condensed Bold"/>
                <a:ea typeface="Helvetica Condensed Bold"/>
                <a:cs typeface="Helvetica Condensed Bold"/>
                <a:sym typeface="Helvetica Condensed Bold"/>
              </a:rPr>
              <a:t>Alluxa Inc.</a:t>
            </a:r>
            <a:endParaRPr sz="2600" dirty="0">
              <a:solidFill>
                <a:srgbClr val="FFFFFF"/>
              </a:solidFill>
              <a:latin typeface="Helvetica Condensed Bold"/>
              <a:ea typeface="Helvetica Condensed Bold"/>
              <a:cs typeface="Helvetica Condensed Bold"/>
              <a:sym typeface="Helvetica Condensed Bold"/>
            </a:endParaRPr>
          </a:p>
        </p:txBody>
      </p:sp>
      <p:pic>
        <p:nvPicPr>
          <p:cNvPr id="5" name="Picture 4" descr="F:\Newport 12-12\125x125.newslet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27" y="8020781"/>
            <a:ext cx="1212119" cy="12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133600"/>
            <a:ext cx="588359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Ultra fluorescence Filter Set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23" y="4267200"/>
            <a:ext cx="7161877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340600"/>
            <a:ext cx="2991299" cy="19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 Microscopy images</a:t>
            </a:r>
            <a:endParaRPr lang="en-US" dirty="0"/>
          </a:p>
        </p:txBody>
      </p:sp>
      <p:pic>
        <p:nvPicPr>
          <p:cNvPr id="1026" name="Picture 2" descr="C:\Users\mscobey\AppData\Local\Microsoft\Windows\Temporary Internet Files\Content.Outlook\L12BMJPA\kid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428999"/>
            <a:ext cx="4572000" cy="47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4199" y="2438400"/>
            <a:ext cx="1673275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pic>
        <p:nvPicPr>
          <p:cNvPr id="1027" name="Picture 3" descr="C:\Users\mscobey\AppData\Local\Microsoft\Windows\Temporary Internet Files\Content.Outlook\L12BMJPA\chinese_hampster_ovary_m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428999"/>
            <a:ext cx="5479749" cy="47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1582" y="2009001"/>
            <a:ext cx="3366046" cy="12393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US" dirty="0" smtClean="0"/>
              <a:t>Chinese</a:t>
            </a:r>
          </a:p>
          <a:p>
            <a:pPr algn="ctr"/>
            <a:r>
              <a:rPr lang="en-US" dirty="0" smtClean="0"/>
              <a:t>Hamster Ovary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Illuminators</a:t>
            </a:r>
            <a:endParaRPr lang="en-US" dirty="0"/>
          </a:p>
        </p:txBody>
      </p:sp>
      <p:pic>
        <p:nvPicPr>
          <p:cNvPr id="2050" name="Picture 2" descr="http://patentimages.storage.googleapis.com/US20130188388A1/US20130188388A1-20130725-D000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58" y="3581400"/>
            <a:ext cx="526904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aser2000.co.uk/i/lumenco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0" y="5334000"/>
            <a:ext cx="6842765" cy="29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37240" y="2209800"/>
            <a:ext cx="120085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/>
              <a:t>Gaining share in microscopy as well as OEM instruments</a:t>
            </a:r>
          </a:p>
          <a:p>
            <a:r>
              <a:rPr lang="en-US" sz="3200" dirty="0" smtClean="0"/>
              <a:t>Energy </a:t>
            </a:r>
            <a:r>
              <a:rPr lang="en-US" sz="3200" dirty="0"/>
              <a:t>efficient and rapid </a:t>
            </a:r>
            <a:r>
              <a:rPr lang="en-US" sz="3200" dirty="0" smtClean="0"/>
              <a:t>on/off</a:t>
            </a:r>
          </a:p>
          <a:p>
            <a:r>
              <a:rPr lang="en-US" sz="3200" dirty="0" smtClean="0"/>
              <a:t>Mercury free, long life</a:t>
            </a:r>
            <a:endParaRPr lang="en-US" sz="3200" dirty="0"/>
          </a:p>
          <a:p>
            <a:r>
              <a:rPr lang="en-US" sz="3200" dirty="0" smtClean="0"/>
              <a:t>Dichroic </a:t>
            </a:r>
            <a:r>
              <a:rPr lang="en-US" sz="3200" dirty="0"/>
              <a:t>filters and precision bandpass filters</a:t>
            </a:r>
          </a:p>
        </p:txBody>
      </p:sp>
    </p:spTree>
    <p:extLst>
      <p:ext uri="{BB962C8B-B14F-4D97-AF65-F5344CB8AC3E}">
        <p14:creationId xmlns:p14="http://schemas.microsoft.com/office/powerpoint/2010/main" val="12943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 flat </a:t>
            </a:r>
            <a:r>
              <a:rPr lang="en-US" dirty="0" err="1" smtClean="0"/>
              <a:t>dichroics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t="7372" r="-582" b="17772"/>
          <a:stretch/>
        </p:blipFill>
        <p:spPr bwMode="auto">
          <a:xfrm>
            <a:off x="6028038" y="2317697"/>
            <a:ext cx="6451511" cy="310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136" b="17287"/>
          <a:stretch/>
        </p:blipFill>
        <p:spPr bwMode="auto">
          <a:xfrm>
            <a:off x="6092018" y="5943600"/>
            <a:ext cx="632355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799"/>
            <a:ext cx="7416800" cy="483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Confocal Microscopy</a:t>
            </a:r>
            <a:endParaRPr lang="en-US" dirty="0"/>
          </a:p>
        </p:txBody>
      </p:sp>
      <p:pic>
        <p:nvPicPr>
          <p:cNvPr id="6146" name="Picture 2" descr="duke lmcf confocal pinhole b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7" y="2819401"/>
            <a:ext cx="3939567" cy="52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eiss-campus.magnet.fsu.edu/articles/spinningdisk/images/spinningdiskintrofigure1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895600"/>
            <a:ext cx="6598858" cy="53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600" y="2057400"/>
            <a:ext cx="11704320" cy="1517227"/>
          </a:xfrm>
        </p:spPr>
        <p:txBody>
          <a:bodyPr/>
          <a:lstStyle/>
          <a:p>
            <a:r>
              <a:rPr lang="en-US" sz="4000" dirty="0"/>
              <a:t>Ultra-flat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880" y="152400"/>
            <a:ext cx="10078720" cy="1625600"/>
          </a:xfrm>
        </p:spPr>
        <p:txBody>
          <a:bodyPr>
            <a:noAutofit/>
          </a:bodyPr>
          <a:lstStyle/>
          <a:p>
            <a:r>
              <a:rPr lang="en-US" sz="5100" dirty="0"/>
              <a:t>ULTRA Quad-</a:t>
            </a:r>
            <a:r>
              <a:rPr lang="en-US" sz="5100" dirty="0" err="1"/>
              <a:t>chroics</a:t>
            </a:r>
            <a:r>
              <a:rPr lang="en-US" sz="5100" dirty="0"/>
              <a:t> for confocal Microscopy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47" y="3733800"/>
            <a:ext cx="6449473" cy="466005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2139" y="3704112"/>
            <a:ext cx="6394027" cy="46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0" y="2106507"/>
            <a:ext cx="11704320" cy="602826"/>
          </a:xfrm>
        </p:spPr>
        <p:txBody>
          <a:bodyPr/>
          <a:lstStyle/>
          <a:p>
            <a:r>
              <a:rPr lang="en-US" dirty="0" smtClean="0"/>
              <a:t>From Nikon 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Multiphoton Microscopy</a:t>
            </a:r>
            <a:endParaRPr lang="en-US" dirty="0"/>
          </a:p>
        </p:txBody>
      </p:sp>
      <p:pic>
        <p:nvPicPr>
          <p:cNvPr id="1026" name="Picture 2" descr="https://www.microscopyu.com/articles/fluorescence/multiphoton/images/multiphotonintrofig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22" y="2438400"/>
            <a:ext cx="5431064" cy="62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icroscopyu.com/articles/fluorescence/multiphoton/images/multiphotonintro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343400"/>
            <a:ext cx="44297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illumination</a:t>
            </a:r>
            <a:endParaRPr lang="en-US" dirty="0"/>
          </a:p>
        </p:txBody>
      </p:sp>
      <p:pic>
        <p:nvPicPr>
          <p:cNvPr id="3074" name="Picture 2" descr="http://www.uv.es/imaging3/lineas/FiguresSIM/SI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6" y="4675024"/>
            <a:ext cx="5349158" cy="40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nas.org/content/109/14/5311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66" y="5099711"/>
            <a:ext cx="5829582" cy="34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68413" y="2362200"/>
            <a:ext cx="120085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/>
              <a:t>Super resolution techniques to defeat the diffraction limit</a:t>
            </a:r>
            <a:endParaRPr lang="en-US" sz="3600" dirty="0"/>
          </a:p>
          <a:p>
            <a:r>
              <a:rPr lang="en-US" sz="3600" dirty="0" err="1" smtClean="0"/>
              <a:t>Dichroics</a:t>
            </a:r>
            <a:r>
              <a:rPr lang="en-US" sz="3600" dirty="0" smtClean="0"/>
              <a:t>, Bandpass, phase controlled mirrors, among others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97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stimulated emission depletion (STED) microscope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8000" y="3210851"/>
            <a:ext cx="6890770" cy="5084543"/>
            <a:chOff x="315321" y="1363250"/>
            <a:chExt cx="5779908" cy="4224549"/>
          </a:xfrm>
        </p:grpSpPr>
        <p:sp>
          <p:nvSpPr>
            <p:cNvPr id="6" name="Rectangle 5"/>
            <p:cNvSpPr/>
            <p:nvPr/>
          </p:nvSpPr>
          <p:spPr>
            <a:xfrm flipV="1">
              <a:off x="4111141" y="5358071"/>
              <a:ext cx="873916" cy="119616"/>
            </a:xfrm>
            <a:prstGeom prst="rect">
              <a:avLst/>
            </a:prstGeom>
            <a:solidFill>
              <a:srgbClr val="7030A0"/>
            </a:solidFill>
            <a:ln w="190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 flipV="1">
              <a:off x="4504661" y="4190002"/>
              <a:ext cx="268838" cy="297662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 flipV="1">
              <a:off x="3985665" y="3728703"/>
              <a:ext cx="1202358" cy="357831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30011" y="3761038"/>
              <a:ext cx="2900428" cy="453562"/>
              <a:chOff x="2313370" y="3753724"/>
              <a:chExt cx="2900428" cy="453562"/>
            </a:xfrm>
          </p:grpSpPr>
          <p:sp>
            <p:nvSpPr>
              <p:cNvPr id="55" name="Rectangle 54"/>
              <p:cNvSpPr/>
              <p:nvPr/>
            </p:nvSpPr>
            <p:spPr>
              <a:xfrm flipV="1">
                <a:off x="3992523" y="3753725"/>
                <a:ext cx="1221275" cy="453561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flipV="1">
                <a:off x="2313370" y="3888982"/>
                <a:ext cx="1221275" cy="183048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5400000" flipV="1">
                <a:off x="3620395" y="3835158"/>
                <a:ext cx="453562" cy="290694"/>
              </a:xfrm>
              <a:prstGeom prst="triangle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16200000" flipH="1" flipV="1">
                <a:off x="3533788" y="3889839"/>
                <a:ext cx="183047" cy="181333"/>
              </a:xfrm>
              <a:prstGeom prst="triangle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flipV="1">
              <a:off x="3579748" y="2897648"/>
              <a:ext cx="937266" cy="373512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1551782" y="2992880"/>
              <a:ext cx="1549592" cy="183048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5400000" flipV="1">
              <a:off x="3247993" y="2930495"/>
              <a:ext cx="373514" cy="307818"/>
            </a:xfrm>
            <a:prstGeom prst="triangle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6200000" flipH="1" flipV="1">
              <a:off x="3100517" y="2993738"/>
              <a:ext cx="183047" cy="181333"/>
            </a:xfrm>
            <a:prstGeom prst="triangle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 flipV="1">
              <a:off x="3997043" y="4072862"/>
              <a:ext cx="911144" cy="297662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 flipV="1">
              <a:off x="3698029" y="3526108"/>
              <a:ext cx="1611148" cy="357831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336802" y="1900920"/>
              <a:ext cx="415674" cy="2562597"/>
              <a:chOff x="5120161" y="1893606"/>
              <a:chExt cx="415674" cy="2562597"/>
            </a:xfrm>
          </p:grpSpPr>
          <p:sp>
            <p:nvSpPr>
              <p:cNvPr id="53" name="Rectangle 52"/>
              <p:cNvSpPr/>
              <p:nvPr/>
            </p:nvSpPr>
            <p:spPr>
              <a:xfrm flipV="1">
                <a:off x="5127079" y="2325891"/>
                <a:ext cx="408756" cy="2130312"/>
              </a:xfrm>
              <a:prstGeom prst="rect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flipH="1">
                <a:off x="5120161" y="1893606"/>
                <a:ext cx="415674" cy="442871"/>
              </a:xfrm>
              <a:prstGeom prst="triangle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544281" y="4425878"/>
              <a:ext cx="57607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BPF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354" y="4435651"/>
              <a:ext cx="627367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VPP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0349" y="4425878"/>
              <a:ext cx="350899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6726" y="4425877"/>
              <a:ext cx="710951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QWP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04674" y="4550059"/>
              <a:ext cx="119055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Objective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4881" y="2423095"/>
              <a:ext cx="710951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QWP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04674" y="3860984"/>
              <a:ext cx="844909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DCSP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04674" y="2909424"/>
              <a:ext cx="844909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DCLP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04674" y="3306438"/>
              <a:ext cx="628909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04674" y="1837641"/>
              <a:ext cx="628909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04674" y="1478196"/>
              <a:ext cx="628909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APD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4674" y="2423094"/>
              <a:ext cx="576075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BPF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5321" y="3833930"/>
              <a:ext cx="1228960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Symbol" panose="05050102010706020507" pitchFamily="18" charset="2"/>
                </a:rPr>
                <a:t>l</a:t>
              </a:r>
              <a:r>
                <a:rPr lang="en-US" sz="2000" b="1" dirty="0"/>
                <a:t> 592 nm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822" y="2930515"/>
              <a:ext cx="1228960" cy="28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Symbol" panose="05050102010706020507" pitchFamily="18" charset="2"/>
                </a:rPr>
                <a:t>l</a:t>
              </a:r>
              <a:r>
                <a:rPr lang="en-US" sz="2000" b="1" dirty="0"/>
                <a:t> 488 nm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3768116" y="5485985"/>
              <a:ext cx="1559965" cy="10181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3768116" y="5256257"/>
              <a:ext cx="1559965" cy="10181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6200000" flipV="1">
              <a:off x="1500696" y="3945757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6200000" flipV="1">
              <a:off x="1999961" y="3945757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200000" flipV="1">
              <a:off x="3214972" y="3945757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200000" flipV="1">
              <a:off x="3651376" y="3945757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 flipV="1">
              <a:off x="1769531" y="3042342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197272" y="3437120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4197272" y="2546491"/>
              <a:ext cx="701653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3500000" flipV="1">
              <a:off x="4155714" y="3878238"/>
              <a:ext cx="801321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3500000" flipV="1">
              <a:off x="4170863" y="2991372"/>
              <a:ext cx="771022" cy="841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4319120" y="1363250"/>
              <a:ext cx="457957" cy="5376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4280985" y="4435651"/>
              <a:ext cx="534227" cy="576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flipV="1">
              <a:off x="4413681" y="5187548"/>
              <a:ext cx="268835" cy="239232"/>
            </a:xfrm>
            <a:prstGeom prst="triangle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 flipV="1">
              <a:off x="4289181" y="5011726"/>
              <a:ext cx="517834" cy="214227"/>
            </a:xfrm>
            <a:prstGeom prst="trapezoid">
              <a:avLst>
                <a:gd name="adj" fmla="val 58347"/>
              </a:avLst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4197272" y="1967010"/>
              <a:ext cx="277166" cy="4571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4613893" y="1968671"/>
              <a:ext cx="277166" cy="4571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2692776" y="3656195"/>
              <a:ext cx="45719" cy="663248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3192041" y="3656195"/>
              <a:ext cx="45719" cy="663248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3076826" y="2752780"/>
              <a:ext cx="45719" cy="663248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3542940" y="2752780"/>
              <a:ext cx="45719" cy="663248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6200000" flipV="1">
              <a:off x="4525239" y="2001581"/>
              <a:ext cx="45719" cy="663248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37" y="2895600"/>
            <a:ext cx="17665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1093862" y="3129693"/>
            <a:ext cx="2130197" cy="9930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b="1" dirty="0" smtClean="0"/>
              <a:t>Excitation Beam</a:t>
            </a:r>
            <a:endParaRPr lang="en-US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1074400" y="5116288"/>
            <a:ext cx="2130197" cy="9930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b="1" dirty="0" smtClean="0"/>
              <a:t>Depletion Beam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1074400" y="6871557"/>
            <a:ext cx="2130197" cy="9930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b="1" dirty="0" smtClean="0"/>
              <a:t>STED Image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88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using STED Super resolution</a:t>
            </a:r>
            <a:endParaRPr lang="en-US" dirty="0"/>
          </a:p>
        </p:txBody>
      </p:sp>
      <p:pic>
        <p:nvPicPr>
          <p:cNvPr id="2050" name="Picture 2" descr="C:\Users\mscobey\AppData\Local\Microsoft\Windows\Temporary Internet Files\Content.Outlook\L12BMJPA\chromosome_bands_beaf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5" y="3272193"/>
            <a:ext cx="5295225" cy="48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5895" y="2509181"/>
            <a:ext cx="3750767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HELA Telophase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2879" y="2400808"/>
            <a:ext cx="4417617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Chromosome bands</a:t>
            </a:r>
            <a:endParaRPr lang="en-US" dirty="0"/>
          </a:p>
        </p:txBody>
      </p:sp>
      <p:pic>
        <p:nvPicPr>
          <p:cNvPr id="1026" name="Picture 2" descr="C:\Users\mscobey\Desktop\GE pics\hela_telo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30" y="38100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Alluxa Inc.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200" y="5301331"/>
            <a:ext cx="7086600" cy="371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61244" y="2209800"/>
            <a:ext cx="121609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Santa </a:t>
            </a:r>
            <a:r>
              <a:rPr lang="en-US" sz="2800" dirty="0" smtClean="0"/>
              <a:t>Rosa, California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8 years old, growing steadily, now with 55 </a:t>
            </a:r>
            <a:r>
              <a:rPr lang="en-US" sz="2800" dirty="0"/>
              <a:t>employees with 20 engineers</a:t>
            </a:r>
          </a:p>
          <a:p>
            <a:r>
              <a:rPr lang="en-US" sz="2800" dirty="0" smtClean="0"/>
              <a:t>Proprietary SIRRUS plasma PVD deposition process</a:t>
            </a:r>
          </a:p>
          <a:p>
            <a:r>
              <a:rPr lang="en-US" sz="2800" dirty="0" smtClean="0"/>
              <a:t>In house chamber process design/development</a:t>
            </a:r>
          </a:p>
          <a:p>
            <a:r>
              <a:rPr lang="en-US" sz="2800" dirty="0" smtClean="0"/>
              <a:t>10 identical, state-of-the-art plasma </a:t>
            </a:r>
            <a:r>
              <a:rPr lang="en-US" sz="2800" dirty="0"/>
              <a:t>deposition chambers and </a:t>
            </a:r>
            <a:r>
              <a:rPr lang="en-US" sz="2800" dirty="0" smtClean="0"/>
              <a:t>growing</a:t>
            </a:r>
          </a:p>
          <a:p>
            <a:r>
              <a:rPr lang="en-US" sz="2800" dirty="0" smtClean="0"/>
              <a:t>24x7, fully automated operation with clean operations throughout</a:t>
            </a:r>
            <a:endParaRPr lang="en-US" sz="2800" dirty="0"/>
          </a:p>
        </p:txBody>
      </p:sp>
      <p:pic>
        <p:nvPicPr>
          <p:cNvPr id="7" name="Picture 2" descr="\\SIRSBS01\Users\pegerton\My Documents\Sirrus\Marketing Material\Alluxa Website\Shippe Filter Pictures round 2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6" y="5638800"/>
            <a:ext cx="3132843" cy="198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cytometry</a:t>
            </a:r>
            <a:endParaRPr lang="en-US" dirty="0"/>
          </a:p>
        </p:txBody>
      </p:sp>
      <p:pic>
        <p:nvPicPr>
          <p:cNvPr id="4098" name="Picture 2" descr="http://www.nature.com/jid/journal/v132/n10/images/jid2012282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929090"/>
            <a:ext cx="5343331" cy="42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3/3f/Cytometer.svg/2000px-Cytome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5" y="3856848"/>
            <a:ext cx="6244045" cy="42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36254" y="2057400"/>
            <a:ext cx="12008556" cy="18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Single cell counting and sorting</a:t>
            </a:r>
            <a:endParaRPr lang="en-US" sz="3200" dirty="0"/>
          </a:p>
          <a:p>
            <a:r>
              <a:rPr lang="en-US" sz="3200" dirty="0" smtClean="0"/>
              <a:t>Single and multiband </a:t>
            </a:r>
            <a:r>
              <a:rPr lang="en-US" sz="3200" dirty="0" err="1" smtClean="0"/>
              <a:t>dichroics</a:t>
            </a:r>
            <a:r>
              <a:rPr lang="en-US" sz="3200" dirty="0" smtClean="0"/>
              <a:t>, bandpass, narrowband filters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6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Cytometry </a:t>
            </a:r>
            <a:br>
              <a:rPr lang="en-US" dirty="0" smtClean="0"/>
            </a:br>
            <a:r>
              <a:rPr lang="en-US" dirty="0" smtClean="0"/>
              <a:t>Ultra </a:t>
            </a:r>
            <a:r>
              <a:rPr lang="en-US" dirty="0" err="1" smtClean="0"/>
              <a:t>multibands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" y="2286001"/>
            <a:ext cx="5883594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276600"/>
            <a:ext cx="7696200" cy="5583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22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systems</a:t>
            </a:r>
            <a:endParaRPr lang="en-US" dirty="0"/>
          </a:p>
        </p:txBody>
      </p:sp>
      <p:pic>
        <p:nvPicPr>
          <p:cNvPr id="5122" name="Picture 2" descr="http://www.bio-rad.com/webroot/web/images/lsr/solutions/technologies/gene_expression/qPCR_real-time_PCR/technology_detail/gxt21_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63" y="2255140"/>
            <a:ext cx="3544147" cy="32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orelifesciences.com/img/toptical-op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531912"/>
            <a:ext cx="5867400" cy="46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io-rad.com/webroot/web/images/lsr/products/amplification_pcr/product_overlay_content/global/lsr_product_rendering_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69" y="5852556"/>
            <a:ext cx="4131733" cy="30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36254" y="2209800"/>
            <a:ext cx="120085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DNA amplification for analysis</a:t>
            </a:r>
            <a:endParaRPr lang="en-US" sz="3200" dirty="0"/>
          </a:p>
          <a:p>
            <a:r>
              <a:rPr lang="en-US" sz="3200" dirty="0" err="1" smtClean="0"/>
              <a:t>Dichroics</a:t>
            </a:r>
            <a:r>
              <a:rPr lang="en-US" sz="3200" dirty="0" smtClean="0"/>
              <a:t>, bandpass, narrowband filters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1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 Multi-</a:t>
            </a:r>
            <a:r>
              <a:rPr lang="en-US" dirty="0"/>
              <a:t>B</a:t>
            </a:r>
            <a:r>
              <a:rPr lang="en-US" dirty="0" smtClean="0"/>
              <a:t>andpass </a:t>
            </a:r>
            <a:r>
              <a:rPr lang="en-US" dirty="0" err="1" smtClean="0"/>
              <a:t>EMission</a:t>
            </a:r>
            <a:r>
              <a:rPr lang="en-US" dirty="0" smtClean="0"/>
              <a:t> Filters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60" y="5199548"/>
            <a:ext cx="5478905" cy="39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73" y="3427080"/>
            <a:ext cx="5286211" cy="383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275841"/>
            <a:ext cx="4724582" cy="382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650240" y="541867"/>
            <a:ext cx="10078720" cy="11921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700" dirty="0"/>
              <a:t>Multiband microscopy results</a:t>
            </a:r>
            <a:endParaRPr lang="en-US" dirty="0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799" y="3304918"/>
            <a:ext cx="7772401" cy="57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98885" y="2058184"/>
            <a:ext cx="8886613" cy="123931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en-US" dirty="0" smtClean="0"/>
              <a:t>Taken using </a:t>
            </a:r>
            <a:r>
              <a:rPr lang="en-US" dirty="0" err="1" smtClean="0"/>
              <a:t>Alluxa</a:t>
            </a:r>
            <a:r>
              <a:rPr lang="en-US" dirty="0" smtClean="0"/>
              <a:t> Quad Band </a:t>
            </a:r>
            <a:r>
              <a:rPr lang="en-US" dirty="0" err="1" smtClean="0"/>
              <a:t>Dichroic</a:t>
            </a:r>
            <a:r>
              <a:rPr lang="en-US" dirty="0" smtClean="0"/>
              <a:t> and Tri-Band EM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711200" y="152400"/>
            <a:ext cx="11458787" cy="1625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/>
              <a:t>Automation and process control enables repeatability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0"/>
            <a:ext cx="9296400" cy="67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5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ULTRA UV Band Pass Filters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6" y="3733800"/>
            <a:ext cx="6285653" cy="4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3831232"/>
            <a:ext cx="6151316" cy="44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 with visible imaging filter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2286000"/>
            <a:ext cx="8534400" cy="65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25120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/>
              <a:t>Rapid turn custom filters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26087" y="2133600"/>
            <a:ext cx="11704320" cy="122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/>
              <a:t>Catalog </a:t>
            </a:r>
            <a:r>
              <a:rPr lang="en-US" sz="3600" dirty="0" err="1" smtClean="0"/>
              <a:t>quadchroic</a:t>
            </a:r>
            <a:r>
              <a:rPr lang="en-US" sz="3600" dirty="0" smtClean="0"/>
              <a:t> </a:t>
            </a:r>
            <a:r>
              <a:rPr lang="en-US" sz="3600" dirty="0"/>
              <a:t>converted to a p</a:t>
            </a:r>
            <a:r>
              <a:rPr lang="en-US" sz="3600" dirty="0" smtClean="0"/>
              <a:t>enta-band</a:t>
            </a:r>
            <a:endParaRPr lang="en-US" sz="3600" dirty="0"/>
          </a:p>
          <a:p>
            <a:r>
              <a:rPr lang="en-US" sz="3600" dirty="0"/>
              <a:t>Order, design, fab in &lt; 4 weeks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49400" y="3657600"/>
            <a:ext cx="9829800" cy="5715000"/>
            <a:chOff x="4749800" y="2362199"/>
            <a:chExt cx="8255000" cy="5526563"/>
          </a:xfrm>
          <a:solidFill>
            <a:schemeClr val="bg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4749800" y="2362199"/>
              <a:ext cx="7872078" cy="5526563"/>
              <a:chOff x="4749800" y="2362199"/>
              <a:chExt cx="7872078" cy="5526563"/>
            </a:xfrm>
            <a:grpFill/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9800" y="2362199"/>
                <a:ext cx="7620000" cy="552656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684000" y="4884494"/>
                <a:ext cx="937878" cy="27186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Competitor</a:t>
                </a:r>
                <a:endPara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474200" y="2881637"/>
              <a:ext cx="3530600" cy="1614163"/>
              <a:chOff x="8641080" y="3771260"/>
              <a:chExt cx="3651930" cy="1475903"/>
            </a:xfrm>
            <a:grpFill/>
          </p:grpSpPr>
          <p:sp>
            <p:nvSpPr>
              <p:cNvPr id="11" name="TextBox 10"/>
              <p:cNvSpPr txBox="1"/>
              <p:nvPr/>
            </p:nvSpPr>
            <p:spPr>
              <a:xfrm>
                <a:off x="9512061" y="3771260"/>
                <a:ext cx="2780949" cy="562203"/>
              </a:xfrm>
              <a:prstGeom prst="rect">
                <a:avLst/>
              </a:prstGeom>
              <a:grpFill/>
            </p:spPr>
            <p:txBody>
              <a:bodyPr wrap="none" lIns="130046" tIns="65023" rIns="130046" bIns="65023" rtlCol="0">
                <a:spAutoFit/>
              </a:bodyPr>
              <a:lstStyle/>
              <a:p>
                <a:r>
                  <a:rPr lang="en-US" sz="2800" dirty="0"/>
                  <a:t>Added 5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notch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8641080" y="4341775"/>
                <a:ext cx="1905000" cy="9053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63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Ultra-narrow </a:t>
            </a:r>
            <a:r>
              <a:rPr lang="en-US" dirty="0" err="1" smtClean="0"/>
              <a:t>Multicavity</a:t>
            </a:r>
            <a:r>
              <a:rPr lang="en-US" dirty="0" smtClean="0"/>
              <a:t> BP’s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11762" y="1950720"/>
            <a:ext cx="11842798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Bandwidths to &lt;0.2nm with large formats available.</a:t>
            </a:r>
          </a:p>
          <a:p>
            <a:r>
              <a:rPr lang="en-US" sz="2800" dirty="0" err="1" smtClean="0"/>
              <a:t>Multicavity</a:t>
            </a:r>
            <a:r>
              <a:rPr lang="en-US" sz="2800" dirty="0" smtClean="0"/>
              <a:t> designs for square spectral performance</a:t>
            </a:r>
          </a:p>
          <a:p>
            <a:r>
              <a:rPr lang="en-US" sz="2800" dirty="0" smtClean="0"/>
              <a:t>Unique </a:t>
            </a:r>
            <a:r>
              <a:rPr lang="en-US" sz="2800" dirty="0"/>
              <a:t>product offering of bandwidth and size</a:t>
            </a:r>
          </a:p>
          <a:p>
            <a:r>
              <a:rPr lang="en-US" sz="2800" dirty="0"/>
              <a:t>63 wavelengths now shipping from our new on-line store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98" y="4267200"/>
            <a:ext cx="7274559" cy="527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" y="5122903"/>
            <a:ext cx="5868556" cy="40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optical filters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45668" y="4206323"/>
            <a:ext cx="8228932" cy="4964851"/>
            <a:chOff x="-95792" y="4444005"/>
            <a:chExt cx="8228932" cy="4964851"/>
          </a:xfrm>
        </p:grpSpPr>
        <p:sp>
          <p:nvSpPr>
            <p:cNvPr id="5" name="Rectangle 4"/>
            <p:cNvSpPr/>
            <p:nvPr/>
          </p:nvSpPr>
          <p:spPr>
            <a:xfrm>
              <a:off x="2042914" y="6314520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2914" y="6441763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2914" y="6569007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42914" y="6696252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42914" y="6823495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2914" y="6950740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42914" y="7077983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2914" y="7205227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2914" y="7332471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42914" y="7459715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42914" y="7586959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42914" y="7714203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2914" y="7841446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42914" y="7968691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42914" y="8095934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42914" y="8223179"/>
              <a:ext cx="4041793" cy="636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8900000">
              <a:off x="3383744" y="5783130"/>
              <a:ext cx="3366278" cy="458078"/>
            </a:xfrm>
            <a:prstGeom prst="rightArrow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82872" y="7467509"/>
              <a:ext cx="1738354" cy="562203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</a:rPr>
                <a:t>QW </a:t>
              </a:r>
              <a:r>
                <a:rPr lang="en-US" sz="2800" dirty="0" smtClean="0">
                  <a:latin typeface="Symbol" panose="05050102010706020507" pitchFamily="18" charset="2"/>
                </a:rPr>
                <a:t>= l</a:t>
              </a:r>
              <a:r>
                <a:rPr lang="en-US" sz="1600" baseline="-25000" dirty="0">
                  <a:latin typeface="Symbol" panose="05050102010706020507" pitchFamily="18" charset="2"/>
                </a:rPr>
                <a:t>0</a:t>
              </a:r>
              <a:r>
                <a:rPr lang="en-US" sz="2800" dirty="0" smtClean="0">
                  <a:latin typeface="Symbol" panose="05050102010706020507" pitchFamily="18" charset="2"/>
                </a:rPr>
                <a:t>/4</a:t>
              </a:r>
              <a:endParaRPr lang="en-US" sz="2800" dirty="0">
                <a:latin typeface="Symbol" panose="05050102010706020507" pitchFamily="18" charset="2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084708" y="6759874"/>
              <a:ext cx="596331" cy="127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84708" y="6950740"/>
              <a:ext cx="596331" cy="95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614778" y="6791684"/>
              <a:ext cx="0" cy="2226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02400" y="6609679"/>
              <a:ext cx="1630740" cy="562203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</a:rPr>
                <a:t>n</a:t>
              </a:r>
              <a:r>
                <a:rPr lang="en-US" sz="2800" dirty="0" err="1" smtClean="0">
                  <a:latin typeface="Calibri" panose="020F0502020204030204" pitchFamily="34" charset="0"/>
                </a:rPr>
                <a:t>QW</a:t>
              </a:r>
              <a:endParaRPr lang="en-US" sz="2800" dirty="0">
                <a:latin typeface="Symbol" panose="05050102010706020507" pitchFamily="18" charset="2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2700000">
              <a:off x="825424" y="5919338"/>
              <a:ext cx="3546998" cy="596331"/>
            </a:xfrm>
            <a:prstGeom prst="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42914" y="6378142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42914" y="6505385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42914" y="6632630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2914" y="6759873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42914" y="6887117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42914" y="7014361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42914" y="7141605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42914" y="7268850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42914" y="7396093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2914" y="7523336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42914" y="7650581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42914" y="7777825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2914" y="7905069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42914" y="8032313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42914" y="8159556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42914" y="8286801"/>
              <a:ext cx="4041793" cy="636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95792" y="6795100"/>
              <a:ext cx="1950720" cy="481499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r>
                <a:rPr lang="en-US" sz="2300" dirty="0">
                  <a:latin typeface="Calibri" panose="020F0502020204030204" pitchFamily="34" charset="0"/>
                </a:rPr>
                <a:t>High Index</a:t>
              </a:r>
              <a:endParaRPr lang="en-US" sz="2300" dirty="0">
                <a:latin typeface="Symbol" panose="05050102010706020507" pitchFamily="18" charset="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0311" y="6469980"/>
              <a:ext cx="1478515" cy="481499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r>
                <a:rPr lang="en-US" sz="2300" dirty="0">
                  <a:latin typeface="Calibri" panose="020F0502020204030204" pitchFamily="34" charset="0"/>
                </a:rPr>
                <a:t>Low Index</a:t>
              </a:r>
              <a:endParaRPr lang="en-US" sz="2300" dirty="0">
                <a:latin typeface="Symbol" panose="05050102010706020507" pitchFamily="18" charset="2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598084" y="6688457"/>
              <a:ext cx="397554" cy="71417"/>
            </a:xfrm>
            <a:prstGeom prst="rightArrow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1598084" y="7014362"/>
              <a:ext cx="397554" cy="71417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2700000">
              <a:off x="3546097" y="8050989"/>
              <a:ext cx="2257657" cy="458078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ontent Placeholder 1"/>
          <p:cNvSpPr txBox="1">
            <a:spLocks/>
          </p:cNvSpPr>
          <p:nvPr/>
        </p:nvSpPr>
        <p:spPr bwMode="auto">
          <a:xfrm>
            <a:off x="249940" y="2285999"/>
            <a:ext cx="12008556" cy="22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Principle </a:t>
            </a:r>
            <a:r>
              <a:rPr lang="en-US" sz="3200" dirty="0"/>
              <a:t>of constructive and destructive interference</a:t>
            </a:r>
          </a:p>
          <a:p>
            <a:r>
              <a:rPr lang="en-US" sz="3200" dirty="0" smtClean="0"/>
              <a:t>Alluxa films are all hard-oxide </a:t>
            </a:r>
            <a:r>
              <a:rPr lang="en-US" sz="3200" dirty="0"/>
              <a:t>and </a:t>
            </a:r>
            <a:r>
              <a:rPr lang="en-US" sz="3200" dirty="0" smtClean="0"/>
              <a:t>extraordinarily environmentally </a:t>
            </a:r>
            <a:r>
              <a:rPr lang="en-US" sz="3200" dirty="0"/>
              <a:t>durable.</a:t>
            </a:r>
          </a:p>
          <a:p>
            <a:r>
              <a:rPr lang="en-US" sz="3200" dirty="0"/>
              <a:t>Modern filters </a:t>
            </a:r>
            <a:r>
              <a:rPr lang="en-US" sz="3200" dirty="0" smtClean="0"/>
              <a:t>may have </a:t>
            </a:r>
            <a:r>
              <a:rPr lang="en-US" sz="3200" dirty="0"/>
              <a:t>up to </a:t>
            </a:r>
            <a:r>
              <a:rPr lang="en-US" sz="3200" dirty="0" smtClean="0"/>
              <a:t>400 layers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01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Ultra Narrow!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24742"/>
            <a:ext cx="9372600" cy="679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Ultra narrow OD6 Notch Filters with wide transmission</a:t>
            </a:r>
            <a:endParaRPr lang="en-US" sz="4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53" y="2059093"/>
            <a:ext cx="9753600" cy="679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Color corrected notch for laser surgery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30" y="3300262"/>
            <a:ext cx="3989011" cy="423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895600"/>
            <a:ext cx="6934200" cy="532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0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856654"/>
            <a:ext cx="6655928" cy="509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33493" y="541867"/>
            <a:ext cx="11595947" cy="801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100" dirty="0"/>
              <a:t>Raman 785nm LWP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1920" y="2384213"/>
            <a:ext cx="7244080" cy="66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Brace 9"/>
          <p:cNvSpPr/>
          <p:nvPr/>
        </p:nvSpPr>
        <p:spPr>
          <a:xfrm>
            <a:off x="2844800" y="3352800"/>
            <a:ext cx="216747" cy="3793067"/>
          </a:xfrm>
          <a:prstGeom prst="rightBrace">
            <a:avLst>
              <a:gd name="adj1" fmla="val 36905"/>
              <a:gd name="adj2" fmla="val 2908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V="1">
            <a:off x="3061547" y="3881801"/>
            <a:ext cx="5464386" cy="57409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7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cost LED edge Filters for forensics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188232"/>
            <a:ext cx="8256577" cy="599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82600" y="2057401"/>
            <a:ext cx="11811000" cy="1130831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Consumable for flashlights at crime scene investigation</a:t>
            </a:r>
            <a:endParaRPr lang="en-US" sz="4000" dirty="0"/>
          </a:p>
        </p:txBody>
      </p:sp>
      <p:pic>
        <p:nvPicPr>
          <p:cNvPr id="2050" name="Picture 2" descr="http://ep.yimg.com/ay/security2020/polilight-rofin-flare-plus-2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5105400"/>
            <a:ext cx="3810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92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7369" y="548639"/>
            <a:ext cx="11306951" cy="86021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100" dirty="0" smtClean="0"/>
              <a:t>Low Cost Catalog OD4 Filters</a:t>
            </a:r>
            <a:endParaRPr lang="en-US" sz="51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2133600"/>
            <a:ext cx="9103360" cy="661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91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shape filters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0"/>
            <a:ext cx="6077475" cy="50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648200"/>
            <a:ext cx="7092176" cy="431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4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	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40" y="6629400"/>
            <a:ext cx="3467947" cy="23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37630" y="2590800"/>
            <a:ext cx="1236076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3600" dirty="0"/>
              <a:t>I</a:t>
            </a:r>
            <a:r>
              <a:rPr lang="en-US" sz="3600" dirty="0" smtClean="0"/>
              <a:t>nnumerable applications for optical filters in Life Sciences</a:t>
            </a:r>
          </a:p>
          <a:p>
            <a:pPr eaLnBrk="1" hangingPunct="1"/>
            <a:r>
              <a:rPr lang="en-US" sz="3600" dirty="0" smtClean="0"/>
              <a:t>Rapidly developing coating technologies are pushing the state of the art</a:t>
            </a:r>
            <a:endParaRPr lang="en-US" sz="3600" dirty="0"/>
          </a:p>
          <a:p>
            <a:pPr eaLnBrk="1" hangingPunct="1"/>
            <a:r>
              <a:rPr lang="en-US" sz="3600" dirty="0" smtClean="0"/>
              <a:t>The SIRRUS deposition platform enables Alluxa to be at forefront of performance while improving </a:t>
            </a:r>
            <a:r>
              <a:rPr lang="en-US" sz="3600" dirty="0"/>
              <a:t>price </a:t>
            </a:r>
            <a:r>
              <a:rPr lang="en-US" sz="3600" dirty="0" smtClean="0"/>
              <a:t>points</a:t>
            </a:r>
          </a:p>
          <a:p>
            <a:pPr eaLnBrk="1" hangingPunct="1"/>
            <a:r>
              <a:rPr lang="en-US" sz="3600" dirty="0" smtClean="0"/>
              <a:t>Alluxa is always up for new challenges!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32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74" y="2667000"/>
            <a:ext cx="6285653" cy="52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types of optical filters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85198"/>
              </p:ext>
            </p:extLst>
          </p:nvPr>
        </p:nvGraphicFramePr>
        <p:xfrm>
          <a:off x="635000" y="2057400"/>
          <a:ext cx="10896600" cy="658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716"/>
                <a:gridCol w="1948199"/>
                <a:gridCol w="3751535"/>
                <a:gridCol w="2724150"/>
              </a:tblGrid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Layers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Function/Description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Typical</a:t>
                      </a:r>
                      <a:r>
                        <a:rPr lang="en-US" sz="2000" baseline="0" dirty="0" smtClean="0"/>
                        <a:t> T</a:t>
                      </a:r>
                      <a:r>
                        <a:rPr lang="en-US" sz="2000" dirty="0" smtClean="0"/>
                        <a:t>olerances (+/-)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6722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Suppress reflection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5-10%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dirty="0" smtClean="0"/>
                        <a:t>150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 reflection</a:t>
                      </a:r>
                      <a:r>
                        <a:rPr lang="en-US" sz="2000" baseline="0" dirty="0" smtClean="0"/>
                        <a:t> across a band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2-5%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Bandpass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r>
                        <a:rPr lang="en-US" sz="2000" baseline="0" dirty="0" smtClean="0"/>
                        <a:t> to </a:t>
                      </a:r>
                      <a:r>
                        <a:rPr lang="en-US" sz="2000" dirty="0" smtClean="0"/>
                        <a:t>250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Transmit</a:t>
                      </a:r>
                      <a:r>
                        <a:rPr lang="en-US" sz="2000" baseline="0" dirty="0" smtClean="0"/>
                        <a:t> one band, reject all others on each side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0.5% to 5%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Multi-bandpass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200-400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Transmit multiple bands,</a:t>
                      </a:r>
                      <a:r>
                        <a:rPr lang="en-US" sz="2000" baseline="0" dirty="0" smtClean="0"/>
                        <a:t> reject all others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0.25% to 1%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Edge</a:t>
                      </a:r>
                      <a:r>
                        <a:rPr lang="en-US" sz="2000" baseline="0" dirty="0" smtClean="0"/>
                        <a:t> filter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40-200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Transmit</a:t>
                      </a:r>
                      <a:r>
                        <a:rPr lang="en-US" sz="2000" baseline="0" dirty="0" smtClean="0"/>
                        <a:t> one band, rejects adjacent bands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0.5% to 5%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Dichroic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50-150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Tilted</a:t>
                      </a:r>
                      <a:r>
                        <a:rPr lang="en-US" sz="2000" baseline="0" dirty="0" smtClean="0"/>
                        <a:t> edge filter. Generally requires flatness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0.5% to 2%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Notch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200-500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Reject narrow band, transmit all others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0.25% to 1%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351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Multi-notch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400-2000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Reject multiple narrow bands,</a:t>
                      </a:r>
                      <a:r>
                        <a:rPr lang="en-US" sz="2000" baseline="0" dirty="0" smtClean="0"/>
                        <a:t> transmit all others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0.25%</a:t>
                      </a:r>
                      <a:r>
                        <a:rPr lang="en-US" sz="2000" baseline="0" dirty="0" smtClean="0"/>
                        <a:t> to 1%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499" y="-139700"/>
            <a:ext cx="11341101" cy="2159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Sirrus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Deposition platform</a:t>
            </a:r>
            <a:endParaRPr lang="en-US" sz="4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74032" y="2286824"/>
            <a:ext cx="940496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Proprietary to Alluxa</a:t>
            </a:r>
          </a:p>
          <a:p>
            <a:r>
              <a:rPr lang="en-US" sz="3200" dirty="0" smtClean="0"/>
              <a:t>High energy plasma PVD </a:t>
            </a:r>
          </a:p>
          <a:p>
            <a:r>
              <a:rPr lang="en-US" sz="3200" dirty="0" smtClean="0"/>
              <a:t>Extraordinarily durable, hard oxide coatings</a:t>
            </a:r>
          </a:p>
          <a:p>
            <a:r>
              <a:rPr lang="en-US" sz="3200" dirty="0" smtClean="0"/>
              <a:t>Virtually no scatter or absorption loss</a:t>
            </a:r>
          </a:p>
          <a:p>
            <a:r>
              <a:rPr lang="en-US" sz="3200" dirty="0" smtClean="0"/>
              <a:t>Fastest deposition in the industry enables lower price points and higher performance</a:t>
            </a:r>
          </a:p>
          <a:p>
            <a:r>
              <a:rPr lang="en-US" sz="3200" dirty="0" smtClean="0"/>
              <a:t>Ultra-precise layer deposition using proprietary optical monitoring and control systems</a:t>
            </a:r>
          </a:p>
          <a:p>
            <a:r>
              <a:rPr lang="en-US" sz="3200" dirty="0" smtClean="0"/>
              <a:t>Copy exact – 10 chambers</a:t>
            </a:r>
          </a:p>
        </p:txBody>
      </p:sp>
      <p:pic>
        <p:nvPicPr>
          <p:cNvPr id="10" name="Picture 5" descr="F:\Newport 12-12\Alluxa.newsletters12.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2286824"/>
            <a:ext cx="2745179" cy="22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17" y="6170035"/>
            <a:ext cx="4629662" cy="33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0475" y="152400"/>
            <a:ext cx="10881360" cy="16256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Alluxa’s</a:t>
            </a: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Ultra Series Optical Filters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68996"/>
              </p:ext>
            </p:extLst>
          </p:nvPr>
        </p:nvGraphicFramePr>
        <p:xfrm>
          <a:off x="473922" y="1981200"/>
          <a:ext cx="12276878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797"/>
                <a:gridCol w="3031328"/>
                <a:gridCol w="3182894"/>
                <a:gridCol w="4243859"/>
              </a:tblGrid>
              <a:tr h="4677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Alluxa ULTRA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Leading competitor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Notes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4677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Transmission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Alluxa</a:t>
                      </a:r>
                      <a:r>
                        <a:rPr lang="en-US" sz="2000" baseline="0" dirty="0" smtClean="0"/>
                        <a:t> t</a:t>
                      </a:r>
                      <a:r>
                        <a:rPr lang="en-US" sz="2000" dirty="0" smtClean="0"/>
                        <a:t>ypical</a:t>
                      </a:r>
                      <a:r>
                        <a:rPr lang="en-US" sz="2000" baseline="0" dirty="0" smtClean="0"/>
                        <a:t> is 98%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11209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Blocking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Broadband</a:t>
                      </a:r>
                      <a:r>
                        <a:rPr lang="en-US" sz="2000" baseline="0" dirty="0" smtClean="0"/>
                        <a:t> OD6 to OD10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OD6 but over narrow bands with OD10 available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Measurement</a:t>
                      </a:r>
                      <a:r>
                        <a:rPr lang="en-US" sz="2000" baseline="0" dirty="0" smtClean="0"/>
                        <a:t> limited at OD6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7850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CWL control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+/-1.5nm or less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+/-3nm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</a:t>
                      </a:r>
                      <a:r>
                        <a:rPr lang="en-US" sz="2000" baseline="0" dirty="0" smtClean="0"/>
                        <a:t>y for S/N and lower bleed thru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  <a:tr h="11209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Slopes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0.5% to OD6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1% to OD5 best case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Coupled</a:t>
                      </a:r>
                      <a:r>
                        <a:rPr lang="en-US" sz="2000" baseline="0" dirty="0" smtClean="0"/>
                        <a:t> with CWL control gives much improved bleed thru and crosstalk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860004"/>
            <a:ext cx="5148148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" name="Picture 5" descr="C:\Users\Peter\Dropbox\Alluxa Marcom\Photos\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6692"/>
          <a:stretch/>
        </p:blipFill>
        <p:spPr bwMode="auto">
          <a:xfrm>
            <a:off x="473923" y="7239000"/>
            <a:ext cx="3666277" cy="23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 Series BP for Life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12645862" cy="46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72532" y="2438400"/>
            <a:ext cx="120734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Performance leader with repeatable &gt;95% transmission, ultra-tight wavelength control and wide OD6 out-of-band blocking</a:t>
            </a:r>
          </a:p>
        </p:txBody>
      </p:sp>
    </p:spTree>
    <p:extLst>
      <p:ext uri="{BB962C8B-B14F-4D97-AF65-F5344CB8AC3E}">
        <p14:creationId xmlns:p14="http://schemas.microsoft.com/office/powerpoint/2010/main" val="15517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Ultra-series Multi-band  EX and EM filter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133600"/>
            <a:ext cx="9144000" cy="663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 Microscopy</a:t>
            </a:r>
            <a:endParaRPr lang="en-US" dirty="0"/>
          </a:p>
        </p:txBody>
      </p:sp>
      <p:pic>
        <p:nvPicPr>
          <p:cNvPr id="1026" name="Picture 2" descr="http://www.edmundoptics.com/images/articles/basic-fluoresc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73" y="2286000"/>
            <a:ext cx="635545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580248"/>
            <a:ext cx="2825922" cy="188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61332" y="2286000"/>
            <a:ext cx="86556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/>
              <a:t>Requires non-overlapping bandpass filters with high blocking for excitation and emission</a:t>
            </a:r>
          </a:p>
          <a:p>
            <a:r>
              <a:rPr lang="en-US" sz="3600" dirty="0" smtClean="0"/>
              <a:t>Dichroic filter for beam steering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708</Words>
  <Application>Microsoft Office PowerPoint</Application>
  <PresentationFormat>Custom</PresentationFormat>
  <Paragraphs>168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</vt:lpstr>
      <vt:lpstr>Optical Filters for Life science applications</vt:lpstr>
      <vt:lpstr>Alluxa Inc.</vt:lpstr>
      <vt:lpstr>Thin film optical filters</vt:lpstr>
      <vt:lpstr>Common types of optical filters</vt:lpstr>
      <vt:lpstr>Sirrus  Deposition platform</vt:lpstr>
      <vt:lpstr>Alluxa’s  Ultra Series Optical Filters </vt:lpstr>
      <vt:lpstr>Ultra Series BP for Life</vt:lpstr>
      <vt:lpstr>Ultra-series Multi-band  EX and EM filter</vt:lpstr>
      <vt:lpstr>Fluorescence Microscopy</vt:lpstr>
      <vt:lpstr>Typical Ultra fluorescence Filter Set</vt:lpstr>
      <vt:lpstr>Fluoresce Microscopy images</vt:lpstr>
      <vt:lpstr>LED Illuminators</vt:lpstr>
      <vt:lpstr>Ultra flat dichroics</vt:lpstr>
      <vt:lpstr>Confocal Microscopy</vt:lpstr>
      <vt:lpstr>ULTRA Quad-chroics for confocal Microscopy</vt:lpstr>
      <vt:lpstr>Multiphoton Microscopy</vt:lpstr>
      <vt:lpstr>Structured illumination</vt:lpstr>
      <vt:lpstr>stimulated emission depletion (STED) microscope</vt:lpstr>
      <vt:lpstr>Images using STED Super resolution</vt:lpstr>
      <vt:lpstr>Flow cytometry</vt:lpstr>
      <vt:lpstr>Flow Cytometry  Ultra multibands</vt:lpstr>
      <vt:lpstr>PCR systems</vt:lpstr>
      <vt:lpstr>ULTRA Multi-Bandpass EMission Filters</vt:lpstr>
      <vt:lpstr>Multiband microscopy results</vt:lpstr>
      <vt:lpstr>Automation and process control enables repeatability</vt:lpstr>
      <vt:lpstr>ULTRA UV Band Pass Filters</vt:lpstr>
      <vt:lpstr>fluorescence with visible imaging filter</vt:lpstr>
      <vt:lpstr>Rapid turn custom filters</vt:lpstr>
      <vt:lpstr>Ultra-narrow Multicavity BP’s</vt:lpstr>
      <vt:lpstr>Really Ultra Narrow!</vt:lpstr>
      <vt:lpstr>Ultra narrow OD6 Notch Filters with wide transmission</vt:lpstr>
      <vt:lpstr>Color corrected notch for laser surgery</vt:lpstr>
      <vt:lpstr>Raman 785nm LWP</vt:lpstr>
      <vt:lpstr>Low cost LED edge Filters for forensics</vt:lpstr>
      <vt:lpstr>Low Cost Catalog OD4 Filters</vt:lpstr>
      <vt:lpstr>Arbitrary shape filters</vt:lpstr>
      <vt:lpstr>Summary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Mike Scobey</dc:creator>
  <cp:lastModifiedBy>Mike Scobey</cp:lastModifiedBy>
  <cp:revision>52</cp:revision>
  <dcterms:modified xsi:type="dcterms:W3CDTF">2015-11-10T01:32:39Z</dcterms:modified>
</cp:coreProperties>
</file>